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0-3.png>
</file>

<file path=ppt/media/image-10-4.png>
</file>

<file path=ppt/media/image-11-1.png>
</file>

<file path=ppt/media/image-11-2.png>
</file>

<file path=ppt/media/image-12-1.png>
</file>

<file path=ppt/media/image-12-2.png>
</file>

<file path=ppt/media/image-12-3.png>
</file>

<file path=ppt/media/image-12-4.png>
</file>

<file path=ppt/media/image-12-5.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6-3.png>
</file>

<file path=ppt/media/image-6-4.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6" Type="http://schemas.openxmlformats.org/officeDocument/2006/relationships/slideLayout" Target="../slideLayouts/slideLayout1.xml"/><Relationship Id="rId7"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7" Type="http://schemas.openxmlformats.org/officeDocument/2006/relationships/slideLayout" Target="../slideLayouts/slideLayout1.xml"/><Relationship Id="rId8"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ollama/ollama?tab=readme-ov-file" TargetMode="External"/><Relationship Id="rId4"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image" Target="../media/image-5-2.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64037" y="1980248"/>
            <a:ext cx="7415927" cy="2004060"/>
          </a:xfrm>
          <a:prstGeom prst="rect">
            <a:avLst/>
          </a:prstGeom>
          <a:noFill/>
          <a:ln/>
        </p:spPr>
        <p:txBody>
          <a:bodyPr wrap="square" rtlCol="0" anchor="t"/>
          <a:lstStyle/>
          <a:p>
            <a:pPr indent="0" marL="0">
              <a:lnSpc>
                <a:spcPts val="7890"/>
              </a:lnSpc>
              <a:buNone/>
            </a:pPr>
            <a:r>
              <a:rPr lang="en-US" sz="6312" b="1" dirty="0">
                <a:solidFill>
                  <a:srgbClr val="FFFFFF"/>
                </a:solidFill>
                <a:latin typeface="Nunito" pitchFamily="34" charset="0"/>
                <a:ea typeface="Nunito" pitchFamily="34" charset="-122"/>
                <a:cs typeface="Nunito" pitchFamily="34" charset="-120"/>
              </a:rPr>
              <a:t>Chatbot for Travel Planning</a:t>
            </a:r>
            <a:endParaRPr lang="en-US" sz="6312" dirty="0"/>
          </a:p>
        </p:txBody>
      </p:sp>
      <p:sp>
        <p:nvSpPr>
          <p:cNvPr id="6" name="Text 2"/>
          <p:cNvSpPr/>
          <p:nvPr/>
        </p:nvSpPr>
        <p:spPr>
          <a:xfrm>
            <a:off x="864037" y="4354592"/>
            <a:ext cx="741592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Welcome to the world of personalized travel planning! This chatbot utilizes cutting-edge Large Language Models (LLMs) to help you craft unforgettable trips.</a:t>
            </a:r>
            <a:endParaRPr lang="en-US" sz="1944" dirty="0"/>
          </a:p>
        </p:txBody>
      </p:sp>
      <p:sp>
        <p:nvSpPr>
          <p:cNvPr id="7" name="Shape 3"/>
          <p:cNvSpPr/>
          <p:nvPr/>
        </p:nvSpPr>
        <p:spPr>
          <a:xfrm>
            <a:off x="864037" y="5835848"/>
            <a:ext cx="394930" cy="394930"/>
          </a:xfrm>
          <a:prstGeom prst="roundRect">
            <a:avLst>
              <a:gd name="adj" fmla="val 23151155"/>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871657" y="5843468"/>
            <a:ext cx="379690" cy="379690"/>
          </a:xfrm>
          <a:prstGeom prst="rect">
            <a:avLst/>
          </a:prstGeom>
        </p:spPr>
      </p:pic>
      <p:sp>
        <p:nvSpPr>
          <p:cNvPr id="9" name="Text 4"/>
          <p:cNvSpPr/>
          <p:nvPr/>
        </p:nvSpPr>
        <p:spPr>
          <a:xfrm>
            <a:off x="1382316" y="5817394"/>
            <a:ext cx="2317671" cy="431959"/>
          </a:xfrm>
          <a:prstGeom prst="rect">
            <a:avLst/>
          </a:prstGeom>
          <a:noFill/>
          <a:ln/>
        </p:spPr>
        <p:txBody>
          <a:bodyPr wrap="none" rtlCol="0" anchor="t"/>
          <a:lstStyle/>
          <a:p>
            <a:pPr algn="l" indent="0" marL="0">
              <a:lnSpc>
                <a:spcPts val="3402"/>
              </a:lnSpc>
              <a:buNone/>
            </a:pPr>
            <a:r>
              <a:rPr lang="en-US" sz="2430" b="1" dirty="0">
                <a:solidFill>
                  <a:srgbClr val="FFFFFF"/>
                </a:solidFill>
                <a:latin typeface="PT Sans" pitchFamily="34" charset="0"/>
                <a:ea typeface="PT Sans" pitchFamily="34" charset="-122"/>
                <a:cs typeface="PT Sans" pitchFamily="34" charset="-120"/>
              </a:rPr>
              <a:t>by Farid Ghorbani</a:t>
            </a:r>
            <a:endParaRPr lang="en-US" sz="2430"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085856"/>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Prompt Design</a:t>
            </a:r>
            <a:endParaRPr lang="en-US" sz="4574" dirty="0"/>
          </a:p>
        </p:txBody>
      </p:sp>
      <p:sp>
        <p:nvSpPr>
          <p:cNvPr id="5" name="Text 2"/>
          <p:cNvSpPr/>
          <p:nvPr/>
        </p:nvSpPr>
        <p:spPr>
          <a:xfrm>
            <a:off x="968693" y="3305651"/>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chatbot's personality and communication style are crucial for creating a positive user experience.</a:t>
            </a:r>
            <a:endParaRPr lang="en-US" sz="1944" dirty="0"/>
          </a:p>
        </p:txBody>
      </p:sp>
      <p:sp>
        <p:nvSpPr>
          <p:cNvPr id="6" name="Shape 3"/>
          <p:cNvSpPr/>
          <p:nvPr/>
        </p:nvSpPr>
        <p:spPr>
          <a:xfrm>
            <a:off x="968693" y="3978354"/>
            <a:ext cx="617220" cy="617220"/>
          </a:xfrm>
          <a:prstGeom prst="roundRect">
            <a:avLst>
              <a:gd name="adj" fmla="val 14813333"/>
            </a:avLst>
          </a:prstGeom>
          <a:noFill/>
          <a:ln w="30480">
            <a:solidFill>
              <a:srgbClr val="F2B42D"/>
            </a:solidFill>
            <a:prstDash val="solid"/>
          </a:ln>
        </p:spPr>
      </p:sp>
      <p:pic>
        <p:nvPicPr>
          <p:cNvPr id="7" name="Image 1" descr="preencoded.png">    </p:cNvPr>
          <p:cNvPicPr>
            <a:picLocks noChangeAspect="1"/>
          </p:cNvPicPr>
          <p:nvPr/>
        </p:nvPicPr>
        <p:blipFill>
          <a:blip r:embed="rId2"/>
          <a:stretch>
            <a:fillRect/>
          </a:stretch>
        </p:blipFill>
        <p:spPr>
          <a:xfrm>
            <a:off x="968693" y="3978354"/>
            <a:ext cx="617220" cy="617220"/>
          </a:xfrm>
          <a:prstGeom prst="rect">
            <a:avLst/>
          </a:prstGeom>
        </p:spPr>
      </p:pic>
      <p:sp>
        <p:nvSpPr>
          <p:cNvPr id="8" name="Text 4"/>
          <p:cNvSpPr/>
          <p:nvPr/>
        </p:nvSpPr>
        <p:spPr>
          <a:xfrm>
            <a:off x="968693" y="4842391"/>
            <a:ext cx="2904530" cy="363141"/>
          </a:xfrm>
          <a:prstGeom prst="rect">
            <a:avLst/>
          </a:prstGeom>
          <a:noFill/>
          <a:ln/>
        </p:spPr>
        <p:txBody>
          <a:bodyPr wrap="none" rtlCol="0" anchor="t"/>
          <a:lstStyle/>
          <a:p>
            <a:pPr algn="l" indent="0" marL="0">
              <a:lnSpc>
                <a:spcPts val="2859"/>
              </a:lnSpc>
              <a:buNone/>
            </a:pPr>
            <a:r>
              <a:rPr lang="en-US" sz="2287" b="1" dirty="0">
                <a:solidFill>
                  <a:srgbClr val="F2B42D"/>
                </a:solidFill>
                <a:latin typeface="Nunito" pitchFamily="34" charset="0"/>
                <a:ea typeface="Nunito" pitchFamily="34" charset="-122"/>
                <a:cs typeface="Nunito" pitchFamily="34" charset="-120"/>
              </a:rPr>
              <a:t>Persona</a:t>
            </a:r>
            <a:endParaRPr lang="en-US" sz="2287" dirty="0"/>
          </a:p>
        </p:txBody>
      </p:sp>
      <p:sp>
        <p:nvSpPr>
          <p:cNvPr id="9" name="Text 5"/>
          <p:cNvSpPr/>
          <p:nvPr/>
        </p:nvSpPr>
        <p:spPr>
          <a:xfrm>
            <a:off x="968693" y="5353645"/>
            <a:ext cx="6161246" cy="790099"/>
          </a:xfrm>
          <a:prstGeom prst="rect">
            <a:avLst/>
          </a:prstGeom>
          <a:noFill/>
          <a:ln/>
        </p:spPr>
        <p:txBody>
          <a:bodyPr wrap="square" rtlCol="0" anchor="t"/>
          <a:lstStyle/>
          <a:p>
            <a:pPr algn="l"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adopts a friendly and knowledgeable travel assistant persona named TravelBot.</a:t>
            </a:r>
            <a:endParaRPr lang="en-US" sz="1944" dirty="0"/>
          </a:p>
        </p:txBody>
      </p:sp>
      <p:sp>
        <p:nvSpPr>
          <p:cNvPr id="10" name="Shape 6"/>
          <p:cNvSpPr/>
          <p:nvPr/>
        </p:nvSpPr>
        <p:spPr>
          <a:xfrm>
            <a:off x="7500223" y="3978354"/>
            <a:ext cx="617220" cy="617220"/>
          </a:xfrm>
          <a:prstGeom prst="roundRect">
            <a:avLst>
              <a:gd name="adj" fmla="val 14813333"/>
            </a:avLst>
          </a:prstGeom>
          <a:noFill/>
          <a:ln w="30480">
            <a:solidFill>
              <a:srgbClr val="D7425E"/>
            </a:solidFill>
            <a:prstDash val="solid"/>
          </a:ln>
        </p:spPr>
      </p:sp>
      <p:pic>
        <p:nvPicPr>
          <p:cNvPr id="11" name="Image 2" descr="preencoded.png">    </p:cNvPr>
          <p:cNvPicPr>
            <a:picLocks noChangeAspect="1"/>
          </p:cNvPicPr>
          <p:nvPr/>
        </p:nvPicPr>
        <p:blipFill>
          <a:blip r:embed="rId3"/>
          <a:stretch>
            <a:fillRect/>
          </a:stretch>
        </p:blipFill>
        <p:spPr>
          <a:xfrm>
            <a:off x="7500223" y="3978354"/>
            <a:ext cx="617220" cy="617220"/>
          </a:xfrm>
          <a:prstGeom prst="rect">
            <a:avLst/>
          </a:prstGeom>
        </p:spPr>
      </p:pic>
      <p:sp>
        <p:nvSpPr>
          <p:cNvPr id="12" name="Text 7"/>
          <p:cNvSpPr/>
          <p:nvPr/>
        </p:nvSpPr>
        <p:spPr>
          <a:xfrm>
            <a:off x="7500223" y="4842391"/>
            <a:ext cx="2904530" cy="363141"/>
          </a:xfrm>
          <a:prstGeom prst="rect">
            <a:avLst/>
          </a:prstGeom>
          <a:noFill/>
          <a:ln/>
        </p:spPr>
        <p:txBody>
          <a:bodyPr wrap="none" rtlCol="0" anchor="t"/>
          <a:lstStyle/>
          <a:p>
            <a:pPr algn="l" indent="0" marL="0">
              <a:lnSpc>
                <a:spcPts val="2859"/>
              </a:lnSpc>
              <a:buNone/>
            </a:pPr>
            <a:r>
              <a:rPr lang="en-US" sz="2287" b="1" dirty="0">
                <a:solidFill>
                  <a:srgbClr val="D7425E"/>
                </a:solidFill>
                <a:latin typeface="Nunito" pitchFamily="34" charset="0"/>
                <a:ea typeface="Nunito" pitchFamily="34" charset="-122"/>
                <a:cs typeface="Nunito" pitchFamily="34" charset="-120"/>
              </a:rPr>
              <a:t>Communication</a:t>
            </a:r>
            <a:endParaRPr lang="en-US" sz="2287" dirty="0"/>
          </a:p>
        </p:txBody>
      </p:sp>
      <p:sp>
        <p:nvSpPr>
          <p:cNvPr id="13" name="Text 8"/>
          <p:cNvSpPr/>
          <p:nvPr/>
        </p:nvSpPr>
        <p:spPr>
          <a:xfrm>
            <a:off x="7500223" y="5353645"/>
            <a:ext cx="6161365" cy="790099"/>
          </a:xfrm>
          <a:prstGeom prst="rect">
            <a:avLst/>
          </a:prstGeom>
          <a:noFill/>
          <a:ln/>
        </p:spPr>
        <p:txBody>
          <a:bodyPr wrap="square" rtlCol="0" anchor="t"/>
          <a:lstStyle/>
          <a:p>
            <a:pPr algn="l" indent="0" marL="0">
              <a:lnSpc>
                <a:spcPts val="3110"/>
              </a:lnSpc>
              <a:buNone/>
            </a:pPr>
            <a:r>
              <a:rPr lang="en-US" sz="1944" dirty="0">
                <a:solidFill>
                  <a:srgbClr val="FFFFFF"/>
                </a:solidFill>
                <a:latin typeface="PT Sans" pitchFamily="34" charset="0"/>
                <a:ea typeface="PT Sans" pitchFamily="34" charset="-122"/>
                <a:cs typeface="PT Sans" pitchFamily="34" charset="-120"/>
              </a:rPr>
              <a:t>TravelBot maintains a conversational and engaging tone, providing helpful guidance and recommendations.</a:t>
            </a:r>
            <a:endParaRPr lang="en-US" sz="1944"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255044"/>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Prompt Example</a:t>
            </a:r>
            <a:endParaRPr lang="en-US" sz="4574" dirty="0"/>
          </a:p>
        </p:txBody>
      </p:sp>
      <p:sp>
        <p:nvSpPr>
          <p:cNvPr id="5" name="Text 2"/>
          <p:cNvSpPr/>
          <p:nvPr/>
        </p:nvSpPr>
        <p:spPr>
          <a:xfrm>
            <a:off x="968693" y="3351371"/>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prompts are carefully designed to ensure TravelBot provides accurate and relevant information.</a:t>
            </a:r>
            <a:endParaRPr lang="en-US" sz="1944" dirty="0"/>
          </a:p>
        </p:txBody>
      </p:sp>
      <p:sp>
        <p:nvSpPr>
          <p:cNvPr id="6" name="Shape 3"/>
          <p:cNvSpPr/>
          <p:nvPr/>
        </p:nvSpPr>
        <p:spPr>
          <a:xfrm>
            <a:off x="968693" y="4024074"/>
            <a:ext cx="12692896" cy="1950482"/>
          </a:xfrm>
          <a:prstGeom prst="roundRect">
            <a:avLst>
              <a:gd name="adj" fmla="val 22784"/>
            </a:avLst>
          </a:prstGeom>
          <a:solidFill>
            <a:srgbClr val="483304"/>
          </a:solidFill>
          <a:ln/>
        </p:spPr>
      </p:sp>
      <p:sp>
        <p:nvSpPr>
          <p:cNvPr id="7" name="Shape 4"/>
          <p:cNvSpPr/>
          <p:nvPr/>
        </p:nvSpPr>
        <p:spPr>
          <a:xfrm>
            <a:off x="956429" y="4024074"/>
            <a:ext cx="12717423" cy="1950482"/>
          </a:xfrm>
          <a:prstGeom prst="roundRect">
            <a:avLst>
              <a:gd name="adj" fmla="val 1899"/>
            </a:avLst>
          </a:prstGeom>
          <a:solidFill>
            <a:srgbClr val="483304"/>
          </a:solidFill>
          <a:ln/>
        </p:spPr>
      </p:sp>
      <p:sp>
        <p:nvSpPr>
          <p:cNvPr id="8" name="Text 5"/>
          <p:cNvSpPr/>
          <p:nvPr/>
        </p:nvSpPr>
        <p:spPr>
          <a:xfrm>
            <a:off x="1203246" y="4209217"/>
            <a:ext cx="12223790" cy="1580198"/>
          </a:xfrm>
          <a:prstGeom prst="rect">
            <a:avLst/>
          </a:prstGeom>
          <a:noFill/>
          <a:ln/>
        </p:spPr>
        <p:txBody>
          <a:bodyPr wrap="square" rtlCol="0" anchor="t"/>
          <a:lstStyle/>
          <a:p>
            <a:pPr indent="0" marL="0">
              <a:lnSpc>
                <a:spcPts val="3110"/>
              </a:lnSpc>
              <a:buNone/>
            </a:pPr>
            <a:r>
              <a:rPr lang="en-US" sz="1944" dirty="0">
                <a:solidFill>
                  <a:srgbClr val="FFFFFF"/>
                </a:solidFill>
                <a:highlight>
                  <a:srgbClr val="483304"/>
                </a:highlight>
                <a:latin typeface="Consolas" pitchFamily="34" charset="0"/>
                <a:ea typeface="Consolas" pitchFamily="34" charset="-122"/>
                <a:cs typeface="Consolas" pitchFamily="34" charset="-120"/>
              </a:rPr>
              <a:t>You are a helpful and knowledgeable travel assistant named TravelBot. Your goal is to help users plan their trips by providing personalized recommendations for destinations, itineraries, activities, accommodations, and travel tips based on their preferences and queries. Maintain a friendly and engaging tone throughout the conversation.</a:t>
            </a:r>
            <a:endParaRPr lang="en-US" sz="1944"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7315200" y="0"/>
            <a:ext cx="7315200" cy="8229600"/>
          </a:xfrm>
          <a:prstGeom prst="rect">
            <a:avLst/>
          </a:prstGeom>
        </p:spPr>
      </p:pic>
      <p:pic>
        <p:nvPicPr>
          <p:cNvPr id="5" name="Image 2" descr="preencoded.png">    </p:cNvPr>
          <p:cNvPicPr>
            <a:picLocks noChangeAspect="1"/>
          </p:cNvPicPr>
          <p:nvPr/>
        </p:nvPicPr>
        <p:blipFill>
          <a:blip r:embed="rId3"/>
          <a:stretch>
            <a:fillRect/>
          </a:stretch>
        </p:blipFill>
        <p:spPr>
          <a:xfrm>
            <a:off x="8023860" y="655320"/>
            <a:ext cx="5897880" cy="6918960"/>
          </a:xfrm>
          <a:prstGeom prst="rect">
            <a:avLst/>
          </a:prstGeom>
        </p:spPr>
      </p:pic>
      <p:sp>
        <p:nvSpPr>
          <p:cNvPr id="6" name="Text 1"/>
          <p:cNvSpPr/>
          <p:nvPr/>
        </p:nvSpPr>
        <p:spPr>
          <a:xfrm>
            <a:off x="864037" y="1752481"/>
            <a:ext cx="5587127"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Result</a:t>
            </a:r>
            <a:endParaRPr lang="en-US" sz="4574" dirty="0"/>
          </a:p>
        </p:txBody>
      </p:sp>
      <p:sp>
        <p:nvSpPr>
          <p:cNvPr id="7" name="Text 2"/>
          <p:cNvSpPr/>
          <p:nvPr/>
        </p:nvSpPr>
        <p:spPr>
          <a:xfrm>
            <a:off x="864037" y="2848808"/>
            <a:ext cx="558712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delivers personalized travel recommendations, detailed itineraries, and helpful travel tips.</a:t>
            </a:r>
            <a:endParaRPr lang="en-US" sz="1944" dirty="0"/>
          </a:p>
        </p:txBody>
      </p:sp>
      <p:sp>
        <p:nvSpPr>
          <p:cNvPr id="8" name="Shape 3"/>
          <p:cNvSpPr/>
          <p:nvPr/>
        </p:nvSpPr>
        <p:spPr>
          <a:xfrm>
            <a:off x="3348990" y="4311610"/>
            <a:ext cx="617220" cy="617220"/>
          </a:xfrm>
          <a:prstGeom prst="roundRect">
            <a:avLst>
              <a:gd name="adj" fmla="val 14813333"/>
            </a:avLst>
          </a:prstGeom>
          <a:noFill/>
          <a:ln w="30480">
            <a:solidFill>
              <a:srgbClr val="F2B42D"/>
            </a:solidFill>
            <a:prstDash val="solid"/>
          </a:ln>
        </p:spPr>
      </p:sp>
      <p:pic>
        <p:nvPicPr>
          <p:cNvPr id="9" name="Image 3" descr="preencoded.png">    </p:cNvPr>
          <p:cNvPicPr>
            <a:picLocks noChangeAspect="1"/>
          </p:cNvPicPr>
          <p:nvPr/>
        </p:nvPicPr>
        <p:blipFill>
          <a:blip r:embed="rId4"/>
          <a:stretch>
            <a:fillRect/>
          </a:stretch>
        </p:blipFill>
        <p:spPr>
          <a:xfrm>
            <a:off x="3348990" y="4311610"/>
            <a:ext cx="617220" cy="617220"/>
          </a:xfrm>
          <a:prstGeom prst="rect">
            <a:avLst/>
          </a:prstGeom>
        </p:spPr>
      </p:pic>
      <p:sp>
        <p:nvSpPr>
          <p:cNvPr id="10" name="Text 4"/>
          <p:cNvSpPr/>
          <p:nvPr/>
        </p:nvSpPr>
        <p:spPr>
          <a:xfrm>
            <a:off x="2205276" y="5175647"/>
            <a:ext cx="2904530" cy="363141"/>
          </a:xfrm>
          <a:prstGeom prst="rect">
            <a:avLst/>
          </a:prstGeom>
          <a:noFill/>
          <a:ln/>
        </p:spPr>
        <p:txBody>
          <a:bodyPr wrap="none" rtlCol="0" anchor="t"/>
          <a:lstStyle/>
          <a:p>
            <a:pPr algn="ctr" indent="0" marL="0">
              <a:lnSpc>
                <a:spcPts val="2859"/>
              </a:lnSpc>
              <a:buNone/>
            </a:pPr>
            <a:r>
              <a:rPr lang="en-US" sz="2287" b="1" dirty="0">
                <a:solidFill>
                  <a:srgbClr val="F2B42D"/>
                </a:solidFill>
                <a:latin typeface="Nunito" pitchFamily="34" charset="0"/>
                <a:ea typeface="Nunito" pitchFamily="34" charset="-122"/>
                <a:cs typeface="Nunito" pitchFamily="34" charset="-120"/>
              </a:rPr>
              <a:t>User Query</a:t>
            </a:r>
            <a:endParaRPr lang="en-US" sz="2287" dirty="0"/>
          </a:p>
        </p:txBody>
      </p:sp>
      <p:sp>
        <p:nvSpPr>
          <p:cNvPr id="11" name="Text 5"/>
          <p:cNvSpPr/>
          <p:nvPr/>
        </p:nvSpPr>
        <p:spPr>
          <a:xfrm>
            <a:off x="864037" y="5686901"/>
            <a:ext cx="5587127" cy="790099"/>
          </a:xfrm>
          <a:prstGeom prst="rect">
            <a:avLst/>
          </a:prstGeom>
          <a:noFill/>
          <a:ln/>
        </p:spPr>
        <p:txBody>
          <a:bodyPr wrap="square" rtlCol="0" anchor="t"/>
          <a:lstStyle/>
          <a:p>
            <a:pPr algn="ctr" indent="0" marL="0">
              <a:lnSpc>
                <a:spcPts val="3110"/>
              </a:lnSpc>
              <a:buNone/>
            </a:pPr>
            <a:r>
              <a:rPr lang="en-US" sz="1944" dirty="0">
                <a:solidFill>
                  <a:srgbClr val="FFFFFF"/>
                </a:solidFill>
                <a:latin typeface="PT Sans" pitchFamily="34" charset="0"/>
                <a:ea typeface="PT Sans" pitchFamily="34" charset="-122"/>
                <a:cs typeface="PT Sans" pitchFamily="34" charset="-120"/>
              </a:rPr>
              <a:t>Could you give me a good destination for a 5-day trip?</a:t>
            </a:r>
            <a:endParaRPr lang="en-US" sz="1944" dirty="0"/>
          </a:p>
        </p:txBody>
      </p:sp>
      <p:pic>
        <p:nvPicPr>
          <p:cNvPr id="12"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794147"/>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The Problem</a:t>
            </a:r>
            <a:endParaRPr lang="en-US" sz="4574" dirty="0"/>
          </a:p>
        </p:txBody>
      </p:sp>
      <p:sp>
        <p:nvSpPr>
          <p:cNvPr id="5" name="Text 2"/>
          <p:cNvSpPr/>
          <p:nvPr/>
        </p:nvSpPr>
        <p:spPr>
          <a:xfrm>
            <a:off x="968693" y="2013942"/>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Travel planning often involves navigating a sea of information, from destination research to itinerary creation.</a:t>
            </a:r>
            <a:endParaRPr lang="en-US" sz="1944" dirty="0"/>
          </a:p>
        </p:txBody>
      </p:sp>
      <p:sp>
        <p:nvSpPr>
          <p:cNvPr id="6" name="Shape 3"/>
          <p:cNvSpPr/>
          <p:nvPr/>
        </p:nvSpPr>
        <p:spPr>
          <a:xfrm>
            <a:off x="968693" y="2686645"/>
            <a:ext cx="6223040" cy="2250996"/>
          </a:xfrm>
          <a:prstGeom prst="roundRect">
            <a:avLst>
              <a:gd name="adj" fmla="val 19742"/>
            </a:avLst>
          </a:prstGeom>
          <a:solidFill>
            <a:srgbClr val="00002E"/>
          </a:solidFill>
          <a:ln w="30480">
            <a:solidFill>
              <a:srgbClr val="FFFFFF"/>
            </a:solidFill>
            <a:prstDash val="solid"/>
          </a:ln>
        </p:spPr>
      </p:sp>
      <p:sp>
        <p:nvSpPr>
          <p:cNvPr id="7" name="Text 4"/>
          <p:cNvSpPr/>
          <p:nvPr/>
        </p:nvSpPr>
        <p:spPr>
          <a:xfrm>
            <a:off x="1245989" y="2963942"/>
            <a:ext cx="2904530" cy="363141"/>
          </a:xfrm>
          <a:prstGeom prst="rect">
            <a:avLst/>
          </a:prstGeom>
          <a:noFill/>
          <a:ln/>
        </p:spPr>
        <p:txBody>
          <a:bodyPr wrap="none" rtlCol="0" anchor="t"/>
          <a:lstStyle/>
          <a:p>
            <a:pPr indent="0" marL="0">
              <a:lnSpc>
                <a:spcPts val="2859"/>
              </a:lnSpc>
              <a:buNone/>
            </a:pPr>
            <a:r>
              <a:rPr lang="en-US" sz="2287" b="1" dirty="0">
                <a:solidFill>
                  <a:srgbClr val="F2B42D"/>
                </a:solidFill>
                <a:latin typeface="Nunito" pitchFamily="34" charset="0"/>
                <a:ea typeface="Nunito" pitchFamily="34" charset="-122"/>
                <a:cs typeface="Nunito" pitchFamily="34" charset="-120"/>
              </a:rPr>
              <a:t>Destination Selection</a:t>
            </a:r>
            <a:endParaRPr lang="en-US" sz="2287" dirty="0"/>
          </a:p>
        </p:txBody>
      </p:sp>
      <p:sp>
        <p:nvSpPr>
          <p:cNvPr id="8" name="Text 5"/>
          <p:cNvSpPr/>
          <p:nvPr/>
        </p:nvSpPr>
        <p:spPr>
          <a:xfrm>
            <a:off x="1245989" y="3475196"/>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Choosing the perfect destination can be overwhelming, considering factors like interests, budget, and time constraints.</a:t>
            </a:r>
            <a:endParaRPr lang="en-US" sz="1944" dirty="0"/>
          </a:p>
        </p:txBody>
      </p:sp>
      <p:sp>
        <p:nvSpPr>
          <p:cNvPr id="9" name="Shape 6"/>
          <p:cNvSpPr/>
          <p:nvPr/>
        </p:nvSpPr>
        <p:spPr>
          <a:xfrm>
            <a:off x="7438549" y="2686645"/>
            <a:ext cx="6223040" cy="2250996"/>
          </a:xfrm>
          <a:prstGeom prst="roundRect">
            <a:avLst>
              <a:gd name="adj" fmla="val 19742"/>
            </a:avLst>
          </a:prstGeom>
          <a:solidFill>
            <a:srgbClr val="00002E"/>
          </a:solidFill>
          <a:ln w="30480">
            <a:solidFill>
              <a:srgbClr val="FFFFFF"/>
            </a:solidFill>
            <a:prstDash val="solid"/>
          </a:ln>
        </p:spPr>
      </p:sp>
      <p:sp>
        <p:nvSpPr>
          <p:cNvPr id="10" name="Text 7"/>
          <p:cNvSpPr/>
          <p:nvPr/>
        </p:nvSpPr>
        <p:spPr>
          <a:xfrm>
            <a:off x="7715845" y="2963942"/>
            <a:ext cx="2904530" cy="363141"/>
          </a:xfrm>
          <a:prstGeom prst="rect">
            <a:avLst/>
          </a:prstGeom>
          <a:noFill/>
          <a:ln/>
        </p:spPr>
        <p:txBody>
          <a:bodyPr wrap="none" rtlCol="0" anchor="t"/>
          <a:lstStyle/>
          <a:p>
            <a:pPr indent="0" marL="0">
              <a:lnSpc>
                <a:spcPts val="2859"/>
              </a:lnSpc>
              <a:buNone/>
            </a:pPr>
            <a:r>
              <a:rPr lang="en-US" sz="2287" b="1" dirty="0">
                <a:solidFill>
                  <a:srgbClr val="D7425E"/>
                </a:solidFill>
                <a:latin typeface="Nunito" pitchFamily="34" charset="0"/>
                <a:ea typeface="Nunito" pitchFamily="34" charset="-122"/>
                <a:cs typeface="Nunito" pitchFamily="34" charset="-120"/>
              </a:rPr>
              <a:t>Activity Planning</a:t>
            </a:r>
            <a:endParaRPr lang="en-US" sz="2287" dirty="0"/>
          </a:p>
        </p:txBody>
      </p:sp>
      <p:sp>
        <p:nvSpPr>
          <p:cNvPr id="11" name="Text 8"/>
          <p:cNvSpPr/>
          <p:nvPr/>
        </p:nvSpPr>
        <p:spPr>
          <a:xfrm>
            <a:off x="7715845" y="3475196"/>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Deciding on activities, tours, and experiences to fill your itinerary requires extensive research and planning.</a:t>
            </a:r>
            <a:endParaRPr lang="en-US" sz="1944" dirty="0"/>
          </a:p>
        </p:txBody>
      </p:sp>
      <p:sp>
        <p:nvSpPr>
          <p:cNvPr id="12" name="Shape 9"/>
          <p:cNvSpPr/>
          <p:nvPr/>
        </p:nvSpPr>
        <p:spPr>
          <a:xfrm>
            <a:off x="968693" y="5184458"/>
            <a:ext cx="6223040" cy="2250996"/>
          </a:xfrm>
          <a:prstGeom prst="roundRect">
            <a:avLst>
              <a:gd name="adj" fmla="val 19742"/>
            </a:avLst>
          </a:prstGeom>
          <a:solidFill>
            <a:srgbClr val="00002E"/>
          </a:solidFill>
          <a:ln w="30480">
            <a:solidFill>
              <a:srgbClr val="FFFFFF"/>
            </a:solidFill>
            <a:prstDash val="solid"/>
          </a:ln>
        </p:spPr>
      </p:sp>
      <p:sp>
        <p:nvSpPr>
          <p:cNvPr id="13" name="Text 10"/>
          <p:cNvSpPr/>
          <p:nvPr/>
        </p:nvSpPr>
        <p:spPr>
          <a:xfrm>
            <a:off x="1245989" y="5461754"/>
            <a:ext cx="3309938" cy="363141"/>
          </a:xfrm>
          <a:prstGeom prst="rect">
            <a:avLst/>
          </a:prstGeom>
          <a:noFill/>
          <a:ln/>
        </p:spPr>
        <p:txBody>
          <a:bodyPr wrap="none" rtlCol="0" anchor="t"/>
          <a:lstStyle/>
          <a:p>
            <a:pPr indent="0" marL="0">
              <a:lnSpc>
                <a:spcPts val="2859"/>
              </a:lnSpc>
              <a:buNone/>
            </a:pPr>
            <a:r>
              <a:rPr lang="en-US" sz="2287" b="1" dirty="0">
                <a:solidFill>
                  <a:srgbClr val="DD785E"/>
                </a:solidFill>
                <a:latin typeface="Nunito" pitchFamily="34" charset="0"/>
                <a:ea typeface="Nunito" pitchFamily="34" charset="-122"/>
                <a:cs typeface="Nunito" pitchFamily="34" charset="-120"/>
              </a:rPr>
              <a:t>Accommodation Booking</a:t>
            </a:r>
            <a:endParaRPr lang="en-US" sz="2287" dirty="0"/>
          </a:p>
        </p:txBody>
      </p:sp>
      <p:sp>
        <p:nvSpPr>
          <p:cNvPr id="14" name="Text 11"/>
          <p:cNvSpPr/>
          <p:nvPr/>
        </p:nvSpPr>
        <p:spPr>
          <a:xfrm>
            <a:off x="1245989" y="5973008"/>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Finding suitable accommodation options within your budget and preferences can be time-consuming and challenging.</a:t>
            </a:r>
            <a:endParaRPr lang="en-US" sz="1944" dirty="0"/>
          </a:p>
        </p:txBody>
      </p:sp>
      <p:sp>
        <p:nvSpPr>
          <p:cNvPr id="15" name="Shape 12"/>
          <p:cNvSpPr/>
          <p:nvPr/>
        </p:nvSpPr>
        <p:spPr>
          <a:xfrm>
            <a:off x="7438549" y="5184458"/>
            <a:ext cx="6223040" cy="2250996"/>
          </a:xfrm>
          <a:prstGeom prst="roundRect">
            <a:avLst>
              <a:gd name="adj" fmla="val 19742"/>
            </a:avLst>
          </a:prstGeom>
          <a:solidFill>
            <a:srgbClr val="00002E"/>
          </a:solidFill>
          <a:ln w="30480">
            <a:solidFill>
              <a:srgbClr val="FFFFFF"/>
            </a:solidFill>
            <a:prstDash val="solid"/>
          </a:ln>
        </p:spPr>
      </p:sp>
      <p:sp>
        <p:nvSpPr>
          <p:cNvPr id="16" name="Text 13"/>
          <p:cNvSpPr/>
          <p:nvPr/>
        </p:nvSpPr>
        <p:spPr>
          <a:xfrm>
            <a:off x="7715845" y="5461754"/>
            <a:ext cx="3348871" cy="363141"/>
          </a:xfrm>
          <a:prstGeom prst="rect">
            <a:avLst/>
          </a:prstGeom>
          <a:noFill/>
          <a:ln/>
        </p:spPr>
        <p:txBody>
          <a:bodyPr wrap="none" rtlCol="0" anchor="t"/>
          <a:lstStyle/>
          <a:p>
            <a:pPr indent="0" marL="0">
              <a:lnSpc>
                <a:spcPts val="2859"/>
              </a:lnSpc>
              <a:buNone/>
            </a:pPr>
            <a:r>
              <a:rPr lang="en-US" sz="2287" b="1" dirty="0">
                <a:solidFill>
                  <a:srgbClr val="48A8E2"/>
                </a:solidFill>
                <a:latin typeface="Nunito" pitchFamily="34" charset="0"/>
                <a:ea typeface="Nunito" pitchFamily="34" charset="-122"/>
                <a:cs typeface="Nunito" pitchFamily="34" charset="-120"/>
              </a:rPr>
              <a:t>Travel Tips &amp; Information</a:t>
            </a:r>
            <a:endParaRPr lang="en-US" sz="2287" dirty="0"/>
          </a:p>
        </p:txBody>
      </p:sp>
      <p:sp>
        <p:nvSpPr>
          <p:cNvPr id="17" name="Text 14"/>
          <p:cNvSpPr/>
          <p:nvPr/>
        </p:nvSpPr>
        <p:spPr>
          <a:xfrm>
            <a:off x="7715845" y="5973008"/>
            <a:ext cx="566844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Accessing reliable travel tips, visa requirements, local customs, and other essential information can be difficult.</a:t>
            </a:r>
            <a:endParaRPr lang="en-US" sz="1944"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873562"/>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Our Solution</a:t>
            </a:r>
            <a:endParaRPr lang="en-US" sz="4574" dirty="0"/>
          </a:p>
        </p:txBody>
      </p:sp>
      <p:sp>
        <p:nvSpPr>
          <p:cNvPr id="5" name="Text 2"/>
          <p:cNvSpPr/>
          <p:nvPr/>
        </p:nvSpPr>
        <p:spPr>
          <a:xfrm>
            <a:off x="968693" y="2093357"/>
            <a:ext cx="12692896"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Our chatbot leverages AI to help you overcome these challenges, providing personalized recommendations and streamlining the planning process.</a:t>
            </a:r>
            <a:endParaRPr lang="en-US" sz="1944" dirty="0"/>
          </a:p>
        </p:txBody>
      </p:sp>
      <p:sp>
        <p:nvSpPr>
          <p:cNvPr id="6" name="Shape 3"/>
          <p:cNvSpPr/>
          <p:nvPr/>
        </p:nvSpPr>
        <p:spPr>
          <a:xfrm>
            <a:off x="968693" y="3438763"/>
            <a:ext cx="555427" cy="555427"/>
          </a:xfrm>
          <a:prstGeom prst="roundRect">
            <a:avLst>
              <a:gd name="adj" fmla="val 80010"/>
            </a:avLst>
          </a:prstGeom>
          <a:solidFill>
            <a:srgbClr val="00002E"/>
          </a:solidFill>
          <a:ln w="30480">
            <a:solidFill>
              <a:srgbClr val="FFFFFF"/>
            </a:solidFill>
            <a:prstDash val="solid"/>
          </a:ln>
        </p:spPr>
      </p:sp>
      <p:sp>
        <p:nvSpPr>
          <p:cNvPr id="7" name="Text 4"/>
          <p:cNvSpPr/>
          <p:nvPr/>
        </p:nvSpPr>
        <p:spPr>
          <a:xfrm>
            <a:off x="1141809" y="3542228"/>
            <a:ext cx="209193" cy="348496"/>
          </a:xfrm>
          <a:prstGeom prst="rect">
            <a:avLst/>
          </a:prstGeom>
          <a:noFill/>
          <a:ln/>
        </p:spPr>
        <p:txBody>
          <a:bodyPr wrap="none" rtlCol="0" anchor="t"/>
          <a:lstStyle/>
          <a:p>
            <a:pPr algn="ctr" indent="0" marL="0">
              <a:lnSpc>
                <a:spcPts val="2744"/>
              </a:lnSpc>
              <a:buNone/>
            </a:pPr>
            <a:r>
              <a:rPr lang="en-US" sz="2744" b="1" dirty="0">
                <a:solidFill>
                  <a:srgbClr val="F2B42D"/>
                </a:solidFill>
                <a:latin typeface="Nunito" pitchFamily="34" charset="0"/>
                <a:ea typeface="Nunito" pitchFamily="34" charset="-122"/>
                <a:cs typeface="Nunito" pitchFamily="34" charset="-120"/>
              </a:rPr>
              <a:t>1</a:t>
            </a:r>
            <a:endParaRPr lang="en-US" sz="2744" dirty="0"/>
          </a:p>
        </p:txBody>
      </p:sp>
      <p:sp>
        <p:nvSpPr>
          <p:cNvPr id="8" name="Text 5"/>
          <p:cNvSpPr/>
          <p:nvPr/>
        </p:nvSpPr>
        <p:spPr>
          <a:xfrm>
            <a:off x="1770936" y="3438763"/>
            <a:ext cx="4217432" cy="363141"/>
          </a:xfrm>
          <a:prstGeom prst="rect">
            <a:avLst/>
          </a:prstGeom>
          <a:noFill/>
          <a:ln/>
        </p:spPr>
        <p:txBody>
          <a:bodyPr wrap="none" rtlCol="0" anchor="t"/>
          <a:lstStyle/>
          <a:p>
            <a:pPr indent="0" marL="0">
              <a:lnSpc>
                <a:spcPts val="2859"/>
              </a:lnSpc>
              <a:buNone/>
            </a:pPr>
            <a:r>
              <a:rPr lang="en-US" sz="2287" b="1" dirty="0">
                <a:solidFill>
                  <a:srgbClr val="F2B42D"/>
                </a:solidFill>
                <a:latin typeface="Nunito" pitchFamily="34" charset="0"/>
                <a:ea typeface="Nunito" pitchFamily="34" charset="-122"/>
                <a:cs typeface="Nunito" pitchFamily="34" charset="-120"/>
              </a:rPr>
              <a:t>Personalized Recommendations</a:t>
            </a:r>
            <a:endParaRPr lang="en-US" sz="2287" dirty="0"/>
          </a:p>
        </p:txBody>
      </p:sp>
      <p:sp>
        <p:nvSpPr>
          <p:cNvPr id="9" name="Text 6"/>
          <p:cNvSpPr/>
          <p:nvPr/>
        </p:nvSpPr>
        <p:spPr>
          <a:xfrm>
            <a:off x="1770936" y="3950018"/>
            <a:ext cx="542079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understands your preferences and offers tailored suggestions for destinations, activities, and accommodations.</a:t>
            </a:r>
            <a:endParaRPr lang="en-US" sz="1944" dirty="0"/>
          </a:p>
        </p:txBody>
      </p:sp>
      <p:sp>
        <p:nvSpPr>
          <p:cNvPr id="10" name="Shape 7"/>
          <p:cNvSpPr/>
          <p:nvPr/>
        </p:nvSpPr>
        <p:spPr>
          <a:xfrm>
            <a:off x="7438549" y="3438763"/>
            <a:ext cx="555427" cy="555427"/>
          </a:xfrm>
          <a:prstGeom prst="roundRect">
            <a:avLst>
              <a:gd name="adj" fmla="val 80010"/>
            </a:avLst>
          </a:prstGeom>
          <a:solidFill>
            <a:srgbClr val="00002E"/>
          </a:solidFill>
          <a:ln w="30480">
            <a:solidFill>
              <a:srgbClr val="FFFFFF"/>
            </a:solidFill>
            <a:prstDash val="solid"/>
          </a:ln>
        </p:spPr>
      </p:sp>
      <p:sp>
        <p:nvSpPr>
          <p:cNvPr id="11" name="Text 8"/>
          <p:cNvSpPr/>
          <p:nvPr/>
        </p:nvSpPr>
        <p:spPr>
          <a:xfrm>
            <a:off x="7611666" y="3542228"/>
            <a:ext cx="209193" cy="348496"/>
          </a:xfrm>
          <a:prstGeom prst="rect">
            <a:avLst/>
          </a:prstGeom>
          <a:noFill/>
          <a:ln/>
        </p:spPr>
        <p:txBody>
          <a:bodyPr wrap="none" rtlCol="0" anchor="t"/>
          <a:lstStyle/>
          <a:p>
            <a:pPr algn="ctr" indent="0" marL="0">
              <a:lnSpc>
                <a:spcPts val="2744"/>
              </a:lnSpc>
              <a:buNone/>
            </a:pPr>
            <a:r>
              <a:rPr lang="en-US" sz="2744" b="1" dirty="0">
                <a:solidFill>
                  <a:srgbClr val="D7425E"/>
                </a:solidFill>
                <a:latin typeface="Nunito" pitchFamily="34" charset="0"/>
                <a:ea typeface="Nunito" pitchFamily="34" charset="-122"/>
                <a:cs typeface="Nunito" pitchFamily="34" charset="-120"/>
              </a:rPr>
              <a:t>2</a:t>
            </a:r>
            <a:endParaRPr lang="en-US" sz="2744" dirty="0"/>
          </a:p>
        </p:txBody>
      </p:sp>
      <p:sp>
        <p:nvSpPr>
          <p:cNvPr id="12" name="Text 9"/>
          <p:cNvSpPr/>
          <p:nvPr/>
        </p:nvSpPr>
        <p:spPr>
          <a:xfrm>
            <a:off x="8240792" y="3438763"/>
            <a:ext cx="2904530" cy="363141"/>
          </a:xfrm>
          <a:prstGeom prst="rect">
            <a:avLst/>
          </a:prstGeom>
          <a:noFill/>
          <a:ln/>
        </p:spPr>
        <p:txBody>
          <a:bodyPr wrap="none" rtlCol="0" anchor="t"/>
          <a:lstStyle/>
          <a:p>
            <a:pPr indent="0" marL="0">
              <a:lnSpc>
                <a:spcPts val="2859"/>
              </a:lnSpc>
              <a:buNone/>
            </a:pPr>
            <a:r>
              <a:rPr lang="en-US" sz="2287" b="1" dirty="0">
                <a:solidFill>
                  <a:srgbClr val="D7425E"/>
                </a:solidFill>
                <a:latin typeface="Nunito" pitchFamily="34" charset="0"/>
                <a:ea typeface="Nunito" pitchFamily="34" charset="-122"/>
                <a:cs typeface="Nunito" pitchFamily="34" charset="-120"/>
              </a:rPr>
              <a:t>Detailed Itineraries</a:t>
            </a:r>
            <a:endParaRPr lang="en-US" sz="2287" dirty="0"/>
          </a:p>
        </p:txBody>
      </p:sp>
      <p:sp>
        <p:nvSpPr>
          <p:cNvPr id="13" name="Text 10"/>
          <p:cNvSpPr/>
          <p:nvPr/>
        </p:nvSpPr>
        <p:spPr>
          <a:xfrm>
            <a:off x="8240792" y="3950018"/>
            <a:ext cx="542079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It helps you create detailed itineraries, including suggested activities, transportation, and dining options.</a:t>
            </a:r>
            <a:endParaRPr lang="en-US" sz="1944" dirty="0"/>
          </a:p>
        </p:txBody>
      </p:sp>
      <p:sp>
        <p:nvSpPr>
          <p:cNvPr id="14" name="Shape 11"/>
          <p:cNvSpPr/>
          <p:nvPr/>
        </p:nvSpPr>
        <p:spPr>
          <a:xfrm>
            <a:off x="968693" y="5659636"/>
            <a:ext cx="555427" cy="555427"/>
          </a:xfrm>
          <a:prstGeom prst="roundRect">
            <a:avLst>
              <a:gd name="adj" fmla="val 80010"/>
            </a:avLst>
          </a:prstGeom>
          <a:solidFill>
            <a:srgbClr val="00002E"/>
          </a:solidFill>
          <a:ln w="30480">
            <a:solidFill>
              <a:srgbClr val="FFFFFF"/>
            </a:solidFill>
            <a:prstDash val="solid"/>
          </a:ln>
        </p:spPr>
      </p:sp>
      <p:sp>
        <p:nvSpPr>
          <p:cNvPr id="15" name="Text 12"/>
          <p:cNvSpPr/>
          <p:nvPr/>
        </p:nvSpPr>
        <p:spPr>
          <a:xfrm>
            <a:off x="1141809" y="5763101"/>
            <a:ext cx="209193" cy="348496"/>
          </a:xfrm>
          <a:prstGeom prst="rect">
            <a:avLst/>
          </a:prstGeom>
          <a:noFill/>
          <a:ln/>
        </p:spPr>
        <p:txBody>
          <a:bodyPr wrap="none" rtlCol="0" anchor="t"/>
          <a:lstStyle/>
          <a:p>
            <a:pPr algn="ctr" indent="0" marL="0">
              <a:lnSpc>
                <a:spcPts val="2744"/>
              </a:lnSpc>
              <a:buNone/>
            </a:pPr>
            <a:r>
              <a:rPr lang="en-US" sz="2744" b="1" dirty="0">
                <a:solidFill>
                  <a:srgbClr val="DD785E"/>
                </a:solidFill>
                <a:latin typeface="Nunito" pitchFamily="34" charset="0"/>
                <a:ea typeface="Nunito" pitchFamily="34" charset="-122"/>
                <a:cs typeface="Nunito" pitchFamily="34" charset="-120"/>
              </a:rPr>
              <a:t>3</a:t>
            </a:r>
            <a:endParaRPr lang="en-US" sz="2744" dirty="0"/>
          </a:p>
        </p:txBody>
      </p:sp>
      <p:sp>
        <p:nvSpPr>
          <p:cNvPr id="16" name="Text 13"/>
          <p:cNvSpPr/>
          <p:nvPr/>
        </p:nvSpPr>
        <p:spPr>
          <a:xfrm>
            <a:off x="1770936" y="5659636"/>
            <a:ext cx="2904530" cy="363141"/>
          </a:xfrm>
          <a:prstGeom prst="rect">
            <a:avLst/>
          </a:prstGeom>
          <a:noFill/>
          <a:ln/>
        </p:spPr>
        <p:txBody>
          <a:bodyPr wrap="none" rtlCol="0" anchor="t"/>
          <a:lstStyle/>
          <a:p>
            <a:pPr indent="0" marL="0">
              <a:lnSpc>
                <a:spcPts val="2859"/>
              </a:lnSpc>
              <a:buNone/>
            </a:pPr>
            <a:r>
              <a:rPr lang="en-US" sz="2287" b="1" dirty="0">
                <a:solidFill>
                  <a:srgbClr val="DD785E"/>
                </a:solidFill>
                <a:latin typeface="Nunito" pitchFamily="34" charset="0"/>
                <a:ea typeface="Nunito" pitchFamily="34" charset="-122"/>
                <a:cs typeface="Nunito" pitchFamily="34" charset="-120"/>
              </a:rPr>
              <a:t>Travel Tips</a:t>
            </a:r>
            <a:endParaRPr lang="en-US" sz="2287" dirty="0"/>
          </a:p>
        </p:txBody>
      </p:sp>
      <p:sp>
        <p:nvSpPr>
          <p:cNvPr id="17" name="Text 14"/>
          <p:cNvSpPr/>
          <p:nvPr/>
        </p:nvSpPr>
        <p:spPr>
          <a:xfrm>
            <a:off x="1770936" y="6170890"/>
            <a:ext cx="542079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provides useful travel tips, including visa requirements, local customs, and safety information.</a:t>
            </a:r>
            <a:endParaRPr lang="en-US" sz="1944" dirty="0"/>
          </a:p>
        </p:txBody>
      </p:sp>
      <p:sp>
        <p:nvSpPr>
          <p:cNvPr id="18" name="Shape 15"/>
          <p:cNvSpPr/>
          <p:nvPr/>
        </p:nvSpPr>
        <p:spPr>
          <a:xfrm>
            <a:off x="7438549" y="5659636"/>
            <a:ext cx="555427" cy="555427"/>
          </a:xfrm>
          <a:prstGeom prst="roundRect">
            <a:avLst>
              <a:gd name="adj" fmla="val 80010"/>
            </a:avLst>
          </a:prstGeom>
          <a:solidFill>
            <a:srgbClr val="00002E"/>
          </a:solidFill>
          <a:ln w="30480">
            <a:solidFill>
              <a:srgbClr val="FFFFFF"/>
            </a:solidFill>
            <a:prstDash val="solid"/>
          </a:ln>
        </p:spPr>
      </p:sp>
      <p:sp>
        <p:nvSpPr>
          <p:cNvPr id="19" name="Text 16"/>
          <p:cNvSpPr/>
          <p:nvPr/>
        </p:nvSpPr>
        <p:spPr>
          <a:xfrm>
            <a:off x="7611666" y="5763101"/>
            <a:ext cx="209193" cy="348496"/>
          </a:xfrm>
          <a:prstGeom prst="rect">
            <a:avLst/>
          </a:prstGeom>
          <a:noFill/>
          <a:ln/>
        </p:spPr>
        <p:txBody>
          <a:bodyPr wrap="none" rtlCol="0" anchor="t"/>
          <a:lstStyle/>
          <a:p>
            <a:pPr algn="ctr" indent="0" marL="0">
              <a:lnSpc>
                <a:spcPts val="2744"/>
              </a:lnSpc>
              <a:buNone/>
            </a:pPr>
            <a:r>
              <a:rPr lang="en-US" sz="2744" b="1" dirty="0">
                <a:solidFill>
                  <a:srgbClr val="48A8E2"/>
                </a:solidFill>
                <a:latin typeface="Nunito" pitchFamily="34" charset="0"/>
                <a:ea typeface="Nunito" pitchFamily="34" charset="-122"/>
                <a:cs typeface="Nunito" pitchFamily="34" charset="-120"/>
              </a:rPr>
              <a:t>4</a:t>
            </a:r>
            <a:endParaRPr lang="en-US" sz="2744" dirty="0"/>
          </a:p>
        </p:txBody>
      </p:sp>
      <p:sp>
        <p:nvSpPr>
          <p:cNvPr id="20" name="Text 17"/>
          <p:cNvSpPr/>
          <p:nvPr/>
        </p:nvSpPr>
        <p:spPr>
          <a:xfrm>
            <a:off x="8240792" y="5659636"/>
            <a:ext cx="3060502" cy="363141"/>
          </a:xfrm>
          <a:prstGeom prst="rect">
            <a:avLst/>
          </a:prstGeom>
          <a:noFill/>
          <a:ln/>
        </p:spPr>
        <p:txBody>
          <a:bodyPr wrap="none" rtlCol="0" anchor="t"/>
          <a:lstStyle/>
          <a:p>
            <a:pPr indent="0" marL="0">
              <a:lnSpc>
                <a:spcPts val="2859"/>
              </a:lnSpc>
              <a:buNone/>
            </a:pPr>
            <a:r>
              <a:rPr lang="en-US" sz="2287" b="1" dirty="0">
                <a:solidFill>
                  <a:srgbClr val="48A8E2"/>
                </a:solidFill>
                <a:latin typeface="Nunito" pitchFamily="34" charset="0"/>
                <a:ea typeface="Nunito" pitchFamily="34" charset="-122"/>
                <a:cs typeface="Nunito" pitchFamily="34" charset="-120"/>
              </a:rPr>
              <a:t>Engaging Conversation</a:t>
            </a:r>
            <a:endParaRPr lang="en-US" sz="2287" dirty="0"/>
          </a:p>
        </p:txBody>
      </p:sp>
      <p:sp>
        <p:nvSpPr>
          <p:cNvPr id="21" name="Text 18"/>
          <p:cNvSpPr/>
          <p:nvPr/>
        </p:nvSpPr>
        <p:spPr>
          <a:xfrm>
            <a:off x="8240792" y="6170890"/>
            <a:ext cx="542079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interacts with you in a conversational tone, making the planning process enjoyable and interactive.</a:t>
            </a:r>
            <a:endParaRPr lang="en-US" sz="1944"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233970"/>
            <a:ext cx="5809059"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Technology Stack</a:t>
            </a:r>
            <a:endParaRPr lang="en-US" sz="4574" dirty="0"/>
          </a:p>
        </p:txBody>
      </p:sp>
      <p:sp>
        <p:nvSpPr>
          <p:cNvPr id="5" name="Text 2"/>
          <p:cNvSpPr/>
          <p:nvPr/>
        </p:nvSpPr>
        <p:spPr>
          <a:xfrm>
            <a:off x="968693" y="3453765"/>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The chatbot is built using a powerful combination of front-end and back-end technologies.</a:t>
            </a:r>
            <a:endParaRPr lang="en-US" sz="1944" dirty="0"/>
          </a:p>
        </p:txBody>
      </p:sp>
      <p:sp>
        <p:nvSpPr>
          <p:cNvPr id="6" name="Text 3"/>
          <p:cNvSpPr/>
          <p:nvPr/>
        </p:nvSpPr>
        <p:spPr>
          <a:xfrm>
            <a:off x="968693" y="4373285"/>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Frontend</a:t>
            </a:r>
            <a:endParaRPr lang="en-US" sz="2287" dirty="0"/>
          </a:p>
        </p:txBody>
      </p:sp>
      <p:sp>
        <p:nvSpPr>
          <p:cNvPr id="7" name="Text 4"/>
          <p:cNvSpPr/>
          <p:nvPr/>
        </p:nvSpPr>
        <p:spPr>
          <a:xfrm>
            <a:off x="968693" y="4983242"/>
            <a:ext cx="6045279"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Streamlit provides a user-friendly framework for creating intuitive web applications.</a:t>
            </a:r>
            <a:endParaRPr lang="en-US" sz="1944" dirty="0"/>
          </a:p>
        </p:txBody>
      </p:sp>
      <p:sp>
        <p:nvSpPr>
          <p:cNvPr id="8" name="Text 5"/>
          <p:cNvSpPr/>
          <p:nvPr/>
        </p:nvSpPr>
        <p:spPr>
          <a:xfrm>
            <a:off x="7623810" y="4373285"/>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Backend</a:t>
            </a:r>
            <a:endParaRPr lang="en-US" sz="2287" dirty="0"/>
          </a:p>
        </p:txBody>
      </p:sp>
      <p:sp>
        <p:nvSpPr>
          <p:cNvPr id="9" name="Text 6"/>
          <p:cNvSpPr/>
          <p:nvPr/>
        </p:nvSpPr>
        <p:spPr>
          <a:xfrm>
            <a:off x="7623810" y="4983242"/>
            <a:ext cx="6045279"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Ollama, an LLM running locally, handles the natural language processing and provides insightful responses.</a:t>
            </a:r>
            <a:endParaRPr lang="en-US" sz="1944"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1940123"/>
            <a:ext cx="5841087"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Implementation Steps</a:t>
            </a:r>
            <a:endParaRPr lang="en-US" sz="4574" dirty="0"/>
          </a:p>
        </p:txBody>
      </p:sp>
      <p:sp>
        <p:nvSpPr>
          <p:cNvPr id="5" name="Text 2"/>
          <p:cNvSpPr/>
          <p:nvPr/>
        </p:nvSpPr>
        <p:spPr>
          <a:xfrm>
            <a:off x="968693" y="3036451"/>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1. Environment Setup</a:t>
            </a:r>
            <a:endParaRPr lang="en-US" sz="2287" dirty="0"/>
          </a:p>
        </p:txBody>
      </p:sp>
      <p:sp>
        <p:nvSpPr>
          <p:cNvPr id="6" name="Text 3"/>
          <p:cNvSpPr/>
          <p:nvPr/>
        </p:nvSpPr>
        <p:spPr>
          <a:xfrm>
            <a:off x="1363623" y="3769876"/>
            <a:ext cx="12297966"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FFFFF"/>
                </a:solidFill>
                <a:latin typeface="PT Sans" pitchFamily="34" charset="0"/>
                <a:ea typeface="PT Sans" pitchFamily="34" charset="-122"/>
                <a:cs typeface="PT Sans" pitchFamily="34" charset="-120"/>
              </a:rPr>
              <a:t>Install necessary dependencies, including Streamlit and Request liberaries.</a:t>
            </a:r>
            <a:endParaRPr lang="en-US" sz="1944" dirty="0"/>
          </a:p>
        </p:txBody>
      </p:sp>
      <p:sp>
        <p:nvSpPr>
          <p:cNvPr id="7" name="Text 4"/>
          <p:cNvSpPr/>
          <p:nvPr/>
        </p:nvSpPr>
        <p:spPr>
          <a:xfrm>
            <a:off x="1363623" y="4251246"/>
            <a:ext cx="12297966"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FFFFF"/>
                </a:solidFill>
                <a:latin typeface="PT Sans" pitchFamily="34" charset="0"/>
                <a:ea typeface="PT Sans" pitchFamily="34" charset="-122"/>
                <a:cs typeface="PT Sans" pitchFamily="34" charset="-120"/>
              </a:rPr>
              <a:t>Configure the Ollama LLM model on your local machine.</a:t>
            </a:r>
            <a:endParaRPr lang="en-US" sz="1944" dirty="0"/>
          </a:p>
        </p:txBody>
      </p:sp>
      <p:sp>
        <p:nvSpPr>
          <p:cNvPr id="8" name="Text 5"/>
          <p:cNvSpPr/>
          <p:nvPr/>
        </p:nvSpPr>
        <p:spPr>
          <a:xfrm>
            <a:off x="1758672" y="4732615"/>
            <a:ext cx="11902916" cy="395049"/>
          </a:xfrm>
          <a:prstGeom prst="rect">
            <a:avLst/>
          </a:prstGeom>
          <a:noFill/>
          <a:ln/>
        </p:spPr>
        <p:txBody>
          <a:bodyPr wrap="none" rtlCol="0" anchor="t"/>
          <a:lstStyle/>
          <a:p>
            <a:pPr algn="l" lvl="1" marL="685800" indent="-342900">
              <a:lnSpc>
                <a:spcPts val="3110"/>
              </a:lnSpc>
              <a:buSzPct val="100000"/>
              <a:buChar char="•"/>
            </a:pPr>
            <a:r>
              <a:rPr lang="en-US" sz="1944" dirty="0">
                <a:solidFill>
                  <a:srgbClr val="FFFFFF"/>
                </a:solidFill>
                <a:latin typeface="PT Sans" pitchFamily="34" charset="0"/>
                <a:ea typeface="PT Sans" pitchFamily="34" charset="-122"/>
                <a:cs typeface="PT Sans" pitchFamily="34" charset="-120"/>
              </a:rPr>
              <a:t>Install Ollama from: </a:t>
            </a:r>
            <a:pPr algn="l" lvl="1" indent="0" marL="0">
              <a:lnSpc>
                <a:spcPts val="3110"/>
              </a:lnSpc>
              <a:buNone/>
            </a:pPr>
            <a:r>
              <a:rPr lang="en-US" sz="1944" u="sng" dirty="0">
                <a:solidFill>
                  <a:srgbClr val="F2B42D"/>
                </a:solidFill>
                <a:latin typeface="PT Sans" pitchFamily="34" charset="0"/>
                <a:ea typeface="PT Sans" pitchFamily="34" charset="-122"/>
                <a:cs typeface="PT Sans"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https://github.com/ollama/ollama?tab=readme-ov-file</a:t>
            </a:r>
            <a:endParaRPr lang="en-US" sz="1944" dirty="0"/>
          </a:p>
        </p:txBody>
      </p:sp>
      <p:sp>
        <p:nvSpPr>
          <p:cNvPr id="9" name="Text 6"/>
          <p:cNvSpPr/>
          <p:nvPr/>
        </p:nvSpPr>
        <p:spPr>
          <a:xfrm>
            <a:off x="1758672" y="5213985"/>
            <a:ext cx="11902916" cy="402669"/>
          </a:xfrm>
          <a:prstGeom prst="rect">
            <a:avLst/>
          </a:prstGeom>
          <a:noFill/>
          <a:ln/>
        </p:spPr>
        <p:txBody>
          <a:bodyPr wrap="none" rtlCol="0" anchor="t"/>
          <a:lstStyle/>
          <a:p>
            <a:pPr algn="l" lvl="1" marL="685800" indent="-342900">
              <a:lnSpc>
                <a:spcPts val="3110"/>
              </a:lnSpc>
              <a:buSzPct val="100000"/>
              <a:buChar char="•"/>
            </a:pPr>
            <a:r>
              <a:rPr lang="en-US" sz="1944" dirty="0">
                <a:solidFill>
                  <a:srgbClr val="FFFFFF"/>
                </a:solidFill>
                <a:latin typeface="PT Sans" pitchFamily="34" charset="0"/>
                <a:ea typeface="PT Sans" pitchFamily="34" charset="-122"/>
                <a:cs typeface="PT Sans" pitchFamily="34" charset="-120"/>
              </a:rPr>
              <a:t>Start your local instance of the LLM service: </a:t>
            </a:r>
            <a:pPr algn="l" lvl="1" indent="0" marL="0">
              <a:lnSpc>
                <a:spcPts val="3110"/>
              </a:lnSpc>
              <a:buNone/>
            </a:pPr>
            <a:r>
              <a:rPr lang="en-US" sz="1944" dirty="0">
                <a:solidFill>
                  <a:srgbClr val="FFFFFF"/>
                </a:solidFill>
                <a:highlight>
                  <a:srgbClr val="483304"/>
                </a:highlight>
                <a:latin typeface="Consolas" pitchFamily="34" charset="0"/>
                <a:ea typeface="Consolas" pitchFamily="34" charset="-122"/>
                <a:cs typeface="Consolas" pitchFamily="34" charset="-120"/>
              </a:rPr>
              <a:t>ollama serve --model llama3</a:t>
            </a:r>
            <a:endParaRPr lang="en-US" sz="1944" dirty="0"/>
          </a:p>
        </p:txBody>
      </p:sp>
      <p:sp>
        <p:nvSpPr>
          <p:cNvPr id="10" name="Text 7"/>
          <p:cNvSpPr/>
          <p:nvPr/>
        </p:nvSpPr>
        <p:spPr>
          <a:xfrm>
            <a:off x="968693" y="5894308"/>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to create a robust development environment.</a:t>
            </a:r>
            <a:endParaRPr lang="en-US" sz="1944" dirty="0"/>
          </a:p>
        </p:txBody>
      </p:sp>
      <p:pic>
        <p:nvPicPr>
          <p:cNvPr id="11" name="Image 1"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7315200" y="0"/>
            <a:ext cx="7315200" cy="8229600"/>
          </a:xfrm>
          <a:prstGeom prst="rect">
            <a:avLst/>
          </a:prstGeom>
        </p:spPr>
      </p:pic>
      <p:pic>
        <p:nvPicPr>
          <p:cNvPr id="5" name="Image 2" descr="preencoded.png">    </p:cNvPr>
          <p:cNvPicPr>
            <a:picLocks noChangeAspect="1"/>
          </p:cNvPicPr>
          <p:nvPr/>
        </p:nvPicPr>
        <p:blipFill>
          <a:blip r:embed="rId3"/>
          <a:stretch>
            <a:fillRect/>
          </a:stretch>
        </p:blipFill>
        <p:spPr>
          <a:xfrm>
            <a:off x="7959090" y="2000250"/>
            <a:ext cx="6027420" cy="4229100"/>
          </a:xfrm>
          <a:prstGeom prst="rect">
            <a:avLst/>
          </a:prstGeom>
        </p:spPr>
      </p:pic>
      <p:sp>
        <p:nvSpPr>
          <p:cNvPr id="6" name="Text 1"/>
          <p:cNvSpPr/>
          <p:nvPr/>
        </p:nvSpPr>
        <p:spPr>
          <a:xfrm>
            <a:off x="864037" y="2244328"/>
            <a:ext cx="5587127" cy="1452086"/>
          </a:xfrm>
          <a:prstGeom prst="rect">
            <a:avLst/>
          </a:prstGeom>
          <a:noFill/>
          <a:ln/>
        </p:spPr>
        <p:txBody>
          <a:bodyPr wrap="squar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Implementation Steps</a:t>
            </a:r>
            <a:endParaRPr lang="en-US" sz="4574" dirty="0"/>
          </a:p>
        </p:txBody>
      </p:sp>
      <p:sp>
        <p:nvSpPr>
          <p:cNvPr id="7" name="Text 2"/>
          <p:cNvSpPr/>
          <p:nvPr/>
        </p:nvSpPr>
        <p:spPr>
          <a:xfrm>
            <a:off x="864037" y="4066699"/>
            <a:ext cx="318135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2. User Interface Design</a:t>
            </a:r>
            <a:endParaRPr lang="en-US" sz="2287" dirty="0"/>
          </a:p>
        </p:txBody>
      </p:sp>
      <p:sp>
        <p:nvSpPr>
          <p:cNvPr id="8" name="Text 3"/>
          <p:cNvSpPr/>
          <p:nvPr/>
        </p:nvSpPr>
        <p:spPr>
          <a:xfrm>
            <a:off x="864037" y="4800124"/>
            <a:ext cx="5587127" cy="1185148"/>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Build an intuitive and engaging user interface using Streamlit components like text input, buttons, and markdown.</a:t>
            </a:r>
            <a:endParaRPr lang="en-US" sz="1944" dirty="0"/>
          </a:p>
        </p:txBody>
      </p:sp>
      <p:pic>
        <p:nvPicPr>
          <p:cNvPr id="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767120"/>
            <a:ext cx="5841087"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Implementation Steps</a:t>
            </a:r>
            <a:endParaRPr lang="en-US" sz="4574" dirty="0"/>
          </a:p>
        </p:txBody>
      </p:sp>
      <p:sp>
        <p:nvSpPr>
          <p:cNvPr id="5" name="Text 2"/>
          <p:cNvSpPr/>
          <p:nvPr/>
        </p:nvSpPr>
        <p:spPr>
          <a:xfrm>
            <a:off x="968693" y="1863447"/>
            <a:ext cx="290453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3. LLM Integration</a:t>
            </a:r>
            <a:endParaRPr lang="en-US" sz="2287" dirty="0"/>
          </a:p>
        </p:txBody>
      </p:sp>
      <p:sp>
        <p:nvSpPr>
          <p:cNvPr id="6" name="Text 3"/>
          <p:cNvSpPr/>
          <p:nvPr/>
        </p:nvSpPr>
        <p:spPr>
          <a:xfrm>
            <a:off x="968693" y="2596872"/>
            <a:ext cx="12692896" cy="395049"/>
          </a:xfrm>
          <a:prstGeom prst="rect">
            <a:avLst/>
          </a:prstGeom>
          <a:noFill/>
          <a:ln/>
        </p:spPr>
        <p:txBody>
          <a:bodyPr wrap="non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Connect the chatbot with the Ollama LLM model using its API to enable natural language processing.</a:t>
            </a:r>
            <a:endParaRPr lang="en-US" sz="1944" dirty="0"/>
          </a:p>
        </p:txBody>
      </p:sp>
      <p:pic>
        <p:nvPicPr>
          <p:cNvPr id="7" name="Image 1" descr="preencoded.png">    </p:cNvPr>
          <p:cNvPicPr>
            <a:picLocks noChangeAspect="1"/>
          </p:cNvPicPr>
          <p:nvPr/>
        </p:nvPicPr>
        <p:blipFill>
          <a:blip r:embed="rId2"/>
          <a:stretch>
            <a:fillRect/>
          </a:stretch>
        </p:blipFill>
        <p:spPr>
          <a:xfrm>
            <a:off x="968693" y="3269575"/>
            <a:ext cx="12692896" cy="4192905"/>
          </a:xfrm>
          <a:prstGeom prst="rect">
            <a:avLst/>
          </a:prstGeom>
        </p:spPr>
      </p:pic>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078950" y="560189"/>
            <a:ext cx="4818459" cy="599123"/>
          </a:xfrm>
          <a:prstGeom prst="rect">
            <a:avLst/>
          </a:prstGeom>
          <a:noFill/>
          <a:ln/>
        </p:spPr>
        <p:txBody>
          <a:bodyPr wrap="none" rtlCol="0" anchor="t"/>
          <a:lstStyle/>
          <a:p>
            <a:pPr indent="0" marL="0">
              <a:lnSpc>
                <a:spcPts val="4717"/>
              </a:lnSpc>
              <a:buNone/>
            </a:pPr>
            <a:r>
              <a:rPr lang="en-US" sz="3774" b="1" dirty="0">
                <a:solidFill>
                  <a:srgbClr val="FFFFFF"/>
                </a:solidFill>
                <a:latin typeface="Nunito" pitchFamily="34" charset="0"/>
                <a:ea typeface="Nunito" pitchFamily="34" charset="-122"/>
                <a:cs typeface="Nunito" pitchFamily="34" charset="-120"/>
              </a:rPr>
              <a:t>Implementation Steps</a:t>
            </a:r>
            <a:endParaRPr lang="en-US" sz="3774" dirty="0"/>
          </a:p>
        </p:txBody>
      </p:sp>
      <p:sp>
        <p:nvSpPr>
          <p:cNvPr id="5" name="Text 2"/>
          <p:cNvSpPr/>
          <p:nvPr/>
        </p:nvSpPr>
        <p:spPr>
          <a:xfrm>
            <a:off x="2078950" y="1464826"/>
            <a:ext cx="2575203" cy="299561"/>
          </a:xfrm>
          <a:prstGeom prst="rect">
            <a:avLst/>
          </a:prstGeom>
          <a:noFill/>
          <a:ln/>
        </p:spPr>
        <p:txBody>
          <a:bodyPr wrap="none" rtlCol="0" anchor="t"/>
          <a:lstStyle/>
          <a:p>
            <a:pPr indent="0" marL="0">
              <a:lnSpc>
                <a:spcPts val="2359"/>
              </a:lnSpc>
              <a:buNone/>
            </a:pPr>
            <a:r>
              <a:rPr lang="en-US" sz="1887" b="1" dirty="0">
                <a:solidFill>
                  <a:srgbClr val="FFFFFF"/>
                </a:solidFill>
                <a:latin typeface="Nunito" pitchFamily="34" charset="0"/>
                <a:ea typeface="Nunito" pitchFamily="34" charset="-122"/>
                <a:cs typeface="Nunito" pitchFamily="34" charset="-120"/>
              </a:rPr>
              <a:t>4. User Query Handling</a:t>
            </a:r>
            <a:endParaRPr lang="en-US" sz="1887" dirty="0"/>
          </a:p>
        </p:txBody>
      </p:sp>
      <p:sp>
        <p:nvSpPr>
          <p:cNvPr id="6" name="Text 3"/>
          <p:cNvSpPr/>
          <p:nvPr/>
        </p:nvSpPr>
        <p:spPr>
          <a:xfrm>
            <a:off x="2078950" y="2069902"/>
            <a:ext cx="10472380" cy="651748"/>
          </a:xfrm>
          <a:prstGeom prst="rect">
            <a:avLst/>
          </a:prstGeom>
          <a:noFill/>
          <a:ln/>
        </p:spPr>
        <p:txBody>
          <a:bodyPr wrap="square" rtlCol="0" anchor="t"/>
          <a:lstStyle/>
          <a:p>
            <a:pPr indent="0" marL="0">
              <a:lnSpc>
                <a:spcPts val="2566"/>
              </a:lnSpc>
              <a:buNone/>
            </a:pPr>
            <a:r>
              <a:rPr lang="en-US" sz="1604" dirty="0">
                <a:solidFill>
                  <a:srgbClr val="FFFFFF"/>
                </a:solidFill>
                <a:latin typeface="PT Sans" pitchFamily="34" charset="0"/>
                <a:ea typeface="PT Sans" pitchFamily="34" charset="-122"/>
                <a:cs typeface="PT Sans" pitchFamily="34" charset="-120"/>
              </a:rPr>
              <a:t>Implement functions to process user inputs and generate responses using the LLM, providing personalized recommendations.</a:t>
            </a:r>
            <a:endParaRPr lang="en-US" sz="1604" dirty="0"/>
          </a:p>
        </p:txBody>
      </p:sp>
      <p:pic>
        <p:nvPicPr>
          <p:cNvPr id="7" name="Image 1" descr="preencoded.png">    </p:cNvPr>
          <p:cNvPicPr>
            <a:picLocks noChangeAspect="1"/>
          </p:cNvPicPr>
          <p:nvPr/>
        </p:nvPicPr>
        <p:blipFill>
          <a:blip r:embed="rId2"/>
          <a:stretch>
            <a:fillRect/>
          </a:stretch>
        </p:blipFill>
        <p:spPr>
          <a:xfrm>
            <a:off x="2078950" y="2950726"/>
            <a:ext cx="10472380" cy="4718566"/>
          </a:xfrm>
          <a:prstGeom prst="rect">
            <a:avLst/>
          </a:prstGeom>
        </p:spPr>
      </p:pic>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968693" y="2804874"/>
            <a:ext cx="5841087" cy="726043"/>
          </a:xfrm>
          <a:prstGeom prst="rect">
            <a:avLst/>
          </a:prstGeom>
          <a:noFill/>
          <a:ln/>
        </p:spPr>
        <p:txBody>
          <a:bodyPr wrap="none" rtlCol="0" anchor="t"/>
          <a:lstStyle/>
          <a:p>
            <a:pPr indent="0" marL="0">
              <a:lnSpc>
                <a:spcPts val="5718"/>
              </a:lnSpc>
              <a:buNone/>
            </a:pPr>
            <a:r>
              <a:rPr lang="en-US" sz="4574" b="1" dirty="0">
                <a:solidFill>
                  <a:srgbClr val="FFFFFF"/>
                </a:solidFill>
                <a:latin typeface="Nunito" pitchFamily="34" charset="0"/>
                <a:ea typeface="Nunito" pitchFamily="34" charset="-122"/>
                <a:cs typeface="Nunito" pitchFamily="34" charset="-120"/>
              </a:rPr>
              <a:t>Implementation Steps</a:t>
            </a:r>
            <a:endParaRPr lang="en-US" sz="4574" dirty="0"/>
          </a:p>
        </p:txBody>
      </p:sp>
      <p:sp>
        <p:nvSpPr>
          <p:cNvPr id="5" name="Text 2"/>
          <p:cNvSpPr/>
          <p:nvPr/>
        </p:nvSpPr>
        <p:spPr>
          <a:xfrm>
            <a:off x="968693" y="3901202"/>
            <a:ext cx="3329940" cy="363141"/>
          </a:xfrm>
          <a:prstGeom prst="rect">
            <a:avLst/>
          </a:prstGeom>
          <a:noFill/>
          <a:ln/>
        </p:spPr>
        <p:txBody>
          <a:bodyPr wrap="none" rtlCol="0" anchor="t"/>
          <a:lstStyle/>
          <a:p>
            <a:pPr indent="0" marL="0">
              <a:lnSpc>
                <a:spcPts val="2859"/>
              </a:lnSpc>
              <a:buNone/>
            </a:pPr>
            <a:r>
              <a:rPr lang="en-US" sz="2287" b="1" dirty="0">
                <a:solidFill>
                  <a:srgbClr val="FFFFFF"/>
                </a:solidFill>
                <a:latin typeface="Nunito" pitchFamily="34" charset="0"/>
                <a:ea typeface="Nunito" pitchFamily="34" charset="-122"/>
                <a:cs typeface="Nunito" pitchFamily="34" charset="-120"/>
              </a:rPr>
              <a:t>5. Testing and Evaluation</a:t>
            </a:r>
            <a:endParaRPr lang="en-US" sz="2287" dirty="0"/>
          </a:p>
        </p:txBody>
      </p:sp>
      <p:sp>
        <p:nvSpPr>
          <p:cNvPr id="6" name="Text 3"/>
          <p:cNvSpPr/>
          <p:nvPr/>
        </p:nvSpPr>
        <p:spPr>
          <a:xfrm>
            <a:off x="968693" y="4634627"/>
            <a:ext cx="12692896" cy="790099"/>
          </a:xfrm>
          <a:prstGeom prst="rect">
            <a:avLst/>
          </a:prstGeom>
          <a:noFill/>
          <a:ln/>
        </p:spPr>
        <p:txBody>
          <a:bodyPr wrap="square" rtlCol="0" anchor="t"/>
          <a:lstStyle/>
          <a:p>
            <a:pPr indent="0" marL="0">
              <a:lnSpc>
                <a:spcPts val="3110"/>
              </a:lnSpc>
              <a:buNone/>
            </a:pPr>
            <a:r>
              <a:rPr lang="en-US" sz="1944" dirty="0">
                <a:solidFill>
                  <a:srgbClr val="FFFFFF"/>
                </a:solidFill>
                <a:latin typeface="PT Sans" pitchFamily="34" charset="0"/>
                <a:ea typeface="PT Sans" pitchFamily="34" charset="-122"/>
                <a:cs typeface="PT Sans" pitchFamily="34" charset="-120"/>
              </a:rPr>
              <a:t>Thoroughly test the chatbot with various queries to validate its accuracy and usability, gather user feedback, and refine its performance.</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2024-06-22T02:13:56Z</dcterms:created>
  <dcterms:modified xsi:type="dcterms:W3CDTF">2024-06-22T02:13:56Z</dcterms:modified>
</cp:coreProperties>
</file>